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65968D-5770-4C3F-ABF9-829110C2C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44C868-01F5-464E-AEE3-93C41C6AF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908BB6-9ECD-4882-9E41-BB6AB798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BBE016-DD1A-4727-B5A5-622A4EF6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6D60CA-606F-4075-99FC-39ACA101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42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95658-0D38-490A-9E7E-5E8E266A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0D650E-A725-4491-8C3E-2DB8B532A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D481EE-8E96-470F-BCB0-EC267BC7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22388E-0495-45C1-9936-3D3D840C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AFEFE2-460A-4EA7-BD2B-32A07E83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4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C8310-E78A-4BFC-B1CB-E9DE79408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2A2574-C95C-4900-B0B0-9CE6B9D6B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37A562-4F8D-4EB7-980D-6B0518059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DDE756-09A0-40AF-BFD2-BD7DC29D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E1D528-1844-4B11-9C5F-E1A1F019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93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213EA-D41E-4E5B-80F0-31D345C0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7F4011-2127-4329-B100-BBB02AAFA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57E02B-6282-4B63-9F95-C5909C47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725C57-6B44-42B0-9A06-84CFE40A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64447F-6ABB-4EFD-A406-4F252B61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85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37F71-5C70-4FB2-B872-C466873BB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17C10D-BE5F-4F5C-B665-B1FFBB073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B82EF-70D6-4731-B534-5870B7BC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3CF72E-1B68-47AE-A258-14233A7E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168D9-D30B-450A-8D94-3F0776BA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47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3DC74-ED6D-4F5C-931B-C96448A3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EC27A0-C619-4AB5-B2DF-7B9E32ABB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4BD794-2957-42E8-B6A2-299AD2DE2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086BEC-8513-4412-806D-0566F9E9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7DE921-46F0-4780-8A7A-9AFEFF9E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FA1075-0305-4377-93FD-F9EF887B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42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D92A4E-65CE-495C-A8AE-C895D5D20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6918E9-4C8F-439D-BB68-54BBD6ADA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D7D220-03D2-4658-A53F-3F56420E0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96E7C9-4AFE-45D6-B973-447C131CC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DB4005-9E0D-4695-BF33-4941BFDA0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7D4F42-8BEE-4023-AC21-6BBB48925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44C0E4-33E2-4A94-8A1D-C29635C5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C51C0C-4790-47BF-A8A0-4B5CF248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12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E3526-8DE7-495C-A870-F21BE27F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99CF2E-1788-4D96-A7FC-49845D97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F27A99-5D64-4741-A6F2-46C0992A8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348CD1-1981-46F1-877C-5DB951F6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27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D74806E-8822-4533-BDC1-2E3E9B24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652434-756A-471D-944C-C06042DC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17712E-0797-4F46-9ADC-DA569197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87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48752-92F4-4DA7-8AB1-2D30F4CB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0E0DE8-5D01-4C4C-80B5-52A574EF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C0A1D5-331A-4DFE-BAB2-84D654464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E0B320-FDDA-434F-8829-C81F33165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469026-3C92-4CC7-8F0F-4A763378C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96C191-EFAF-42A5-A3FD-F18C2E99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94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D939C5-10B7-4C8D-B868-BD41F8405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A4435F-A62C-4F13-A0DC-E0AD3D03E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4FAA73-7F76-407F-A3BC-F356E4611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77054A-CEA4-42B1-8D4D-290FD3BEF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4265A7-54B3-4835-9803-83F935E0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361DE0-3B6A-42C8-8134-54EB4D50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00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5FE6B8-706D-4625-BD63-ED1FE0CCD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7272CB-9583-4764-8DB4-183E5A16E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D51E9E-E62D-4749-B42F-1940245C2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386A-47BB-4EDD-804F-177C8B220C5F}" type="datetimeFigureOut">
              <a:rPr lang="fr-FR" smtClean="0"/>
              <a:t>10/03/2023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DA7C19-CBA9-443A-A906-7A21C73AD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58AECB-F01B-4248-95C4-87748D9EE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106E-E2BD-4BE7-BC21-33F3C5B6C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42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>
            <a:extLst>
              <a:ext uri="{FF2B5EF4-FFF2-40B4-BE49-F238E27FC236}">
                <a16:creationId xmlns:a16="http://schemas.microsoft.com/office/drawing/2014/main" id="{3DBA6403-010F-4AC4-A0BE-29C748E0E1E1}"/>
              </a:ext>
            </a:extLst>
          </p:cNvPr>
          <p:cNvSpPr txBox="1"/>
          <p:nvPr/>
        </p:nvSpPr>
        <p:spPr>
          <a:xfrm>
            <a:off x="438704" y="474032"/>
            <a:ext cx="108980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Travail demandé</a:t>
            </a:r>
          </a:p>
          <a:p>
            <a:endParaRPr lang="fr-FR" dirty="0"/>
          </a:p>
          <a:p>
            <a:r>
              <a:rPr lang="fr-FR" dirty="0"/>
              <a:t>1 – Sur la diapositive suivante, déplacer et relier à l’aide de flèches les éléments à la carte programmable en identifiant la nature de l’information (entrante ou sortante)</a:t>
            </a:r>
          </a:p>
          <a:p>
            <a:endParaRPr lang="fr-FR" dirty="0"/>
          </a:p>
          <a:p>
            <a:r>
              <a:rPr lang="fr-FR" dirty="0"/>
              <a:t>2 – Proposer en </a:t>
            </a:r>
            <a:r>
              <a:rPr lang="fr-FR" i="1" dirty="0"/>
              <a:t>langage naturel </a:t>
            </a:r>
            <a:r>
              <a:rPr lang="fr-FR" dirty="0"/>
              <a:t>un programme gérant le </a:t>
            </a:r>
            <a:r>
              <a:rPr lang="fr-FR" b="1" dirty="0">
                <a:solidFill>
                  <a:srgbClr val="7030A0"/>
                </a:solidFill>
              </a:rPr>
              <a:t>mode manuel </a:t>
            </a:r>
            <a:r>
              <a:rPr lang="fr-FR" dirty="0"/>
              <a:t>(voir diapositive associée)</a:t>
            </a:r>
          </a:p>
          <a:p>
            <a:endParaRPr lang="fr-FR" dirty="0"/>
          </a:p>
          <a:p>
            <a:r>
              <a:rPr lang="fr-FR" dirty="0"/>
              <a:t>3 – Proposer en </a:t>
            </a:r>
            <a:r>
              <a:rPr lang="fr-FR" i="1" dirty="0"/>
              <a:t>langage naturel </a:t>
            </a:r>
            <a:r>
              <a:rPr lang="fr-FR" dirty="0"/>
              <a:t>un programme gérant le </a:t>
            </a:r>
            <a:r>
              <a:rPr lang="fr-FR" b="1" dirty="0">
                <a:solidFill>
                  <a:srgbClr val="7030A0"/>
                </a:solidFill>
              </a:rPr>
              <a:t>mode automatique </a:t>
            </a:r>
            <a:r>
              <a:rPr lang="fr-FR" dirty="0"/>
              <a:t>(voir diapositive associée)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311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A3E14E2-921E-423A-8477-0AD3ECA9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935" y="5332975"/>
            <a:ext cx="1190625" cy="7429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92FDD14-49D4-45D8-98DB-4162A0820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61" y="665885"/>
            <a:ext cx="1123950" cy="1009650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42D0F4F4-49C4-4BFE-9F23-73F5D0546254}"/>
              </a:ext>
            </a:extLst>
          </p:cNvPr>
          <p:cNvGrpSpPr/>
          <p:nvPr/>
        </p:nvGrpSpPr>
        <p:grpSpPr>
          <a:xfrm>
            <a:off x="4380679" y="2941543"/>
            <a:ext cx="2325210" cy="2267316"/>
            <a:chOff x="4697027" y="2087669"/>
            <a:chExt cx="2325210" cy="2267316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01CC3F31-6428-4D64-94D2-50B676AF1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97027" y="2087669"/>
              <a:ext cx="2316332" cy="1777785"/>
            </a:xfrm>
            <a:prstGeom prst="rect">
              <a:avLst/>
            </a:prstGeom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9CF1D38F-F6BE-4B09-9F3B-763643A4253D}"/>
                </a:ext>
              </a:extLst>
            </p:cNvPr>
            <p:cNvSpPr txBox="1"/>
            <p:nvPr/>
          </p:nvSpPr>
          <p:spPr>
            <a:xfrm>
              <a:off x="4900474" y="3893320"/>
              <a:ext cx="2121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Carte programmable</a:t>
              </a:r>
            </a:p>
            <a:p>
              <a:pPr algn="ctr"/>
              <a:r>
                <a:rPr lang="fr-FR" sz="1200" dirty="0"/>
                <a:t>(avec microcontrôleur)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659938B1-8422-4827-B39D-C9FDA9303F36}"/>
              </a:ext>
            </a:extLst>
          </p:cNvPr>
          <p:cNvGrpSpPr/>
          <p:nvPr/>
        </p:nvGrpSpPr>
        <p:grpSpPr>
          <a:xfrm>
            <a:off x="799636" y="5675875"/>
            <a:ext cx="1550136" cy="800100"/>
            <a:chOff x="218473" y="5833647"/>
            <a:chExt cx="1550136" cy="800100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E0A57F15-181D-46A2-8B3B-B786E735F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8473" y="5833647"/>
              <a:ext cx="1409700" cy="800100"/>
            </a:xfrm>
            <a:prstGeom prst="rect">
              <a:avLst/>
            </a:prstGeom>
          </p:spPr>
        </p:pic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9D91D7C1-D531-46E7-9F8D-198F01379918}"/>
                </a:ext>
              </a:extLst>
            </p:cNvPr>
            <p:cNvSpPr txBox="1"/>
            <p:nvPr/>
          </p:nvSpPr>
          <p:spPr>
            <a:xfrm>
              <a:off x="1487736" y="6049031"/>
              <a:ext cx="2808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7030A0"/>
                  </a:solidFill>
                </a:rPr>
                <a:t>v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70F9CEFC-9A49-40A5-9A1B-6412AFA7607D}"/>
              </a:ext>
            </a:extLst>
          </p:cNvPr>
          <p:cNvGrpSpPr/>
          <p:nvPr/>
        </p:nvGrpSpPr>
        <p:grpSpPr>
          <a:xfrm>
            <a:off x="799636" y="1814658"/>
            <a:ext cx="1490548" cy="704850"/>
            <a:chOff x="488478" y="4402835"/>
            <a:chExt cx="1490548" cy="704850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C0431D5F-BAC2-4A88-9644-FB59CDA6F7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8478" y="4402835"/>
              <a:ext cx="1209675" cy="704850"/>
            </a:xfrm>
            <a:prstGeom prst="rect">
              <a:avLst/>
            </a:prstGeom>
          </p:spPr>
        </p:pic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DC04AE66-1D35-48DA-9F7F-F47B3D975C43}"/>
                </a:ext>
              </a:extLst>
            </p:cNvPr>
            <p:cNvSpPr txBox="1"/>
            <p:nvPr/>
          </p:nvSpPr>
          <p:spPr>
            <a:xfrm>
              <a:off x="1698153" y="4439918"/>
              <a:ext cx="2808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7030A0"/>
                  </a:solidFill>
                </a:rPr>
                <a:t>s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A90247C-E0FD-4814-B373-5760E9667887}"/>
              </a:ext>
            </a:extLst>
          </p:cNvPr>
          <p:cNvGrpSpPr/>
          <p:nvPr/>
        </p:nvGrpSpPr>
        <p:grpSpPr>
          <a:xfrm>
            <a:off x="9201176" y="3679867"/>
            <a:ext cx="2121763" cy="2400219"/>
            <a:chOff x="867745" y="1732958"/>
            <a:chExt cx="2121763" cy="2400219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3A46A411-3FA5-422D-BE54-E8400ECC6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48756" y="1732958"/>
              <a:ext cx="1285875" cy="1304925"/>
            </a:xfrm>
            <a:prstGeom prst="rect">
              <a:avLst/>
            </a:prstGeom>
          </p:spPr>
        </p:pic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59A3F84-9369-4606-A6FB-BC475D45C7F4}"/>
                </a:ext>
              </a:extLst>
            </p:cNvPr>
            <p:cNvSpPr txBox="1"/>
            <p:nvPr/>
          </p:nvSpPr>
          <p:spPr>
            <a:xfrm>
              <a:off x="867745" y="3117514"/>
              <a:ext cx="21217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Moteur </a:t>
              </a:r>
              <a:r>
                <a:rPr lang="fr-FR" sz="1200" b="1" dirty="0">
                  <a:solidFill>
                    <a:srgbClr val="FF0000"/>
                  </a:solidFill>
                </a:rPr>
                <a:t>M</a:t>
              </a:r>
            </a:p>
            <a:p>
              <a:pPr algn="ctr"/>
              <a:r>
                <a:rPr lang="fr-FR" sz="1200" dirty="0"/>
                <a:t>Capteurs </a:t>
              </a:r>
              <a:r>
                <a:rPr lang="fr-FR" sz="1200" b="1" dirty="0">
                  <a:solidFill>
                    <a:srgbClr val="7030A0"/>
                  </a:solidFill>
                </a:rPr>
                <a:t>h</a:t>
              </a:r>
              <a:r>
                <a:rPr lang="fr-FR" sz="1200" dirty="0"/>
                <a:t> et </a:t>
              </a:r>
              <a:r>
                <a:rPr lang="fr-FR" sz="1200" b="1" dirty="0">
                  <a:solidFill>
                    <a:srgbClr val="7030A0"/>
                  </a:solidFill>
                </a:rPr>
                <a:t>b</a:t>
              </a:r>
              <a:r>
                <a:rPr lang="fr-FR" sz="1200" dirty="0"/>
                <a:t> de position « haute » (toile rentrée) et « basse » (toile sortie)</a:t>
              </a:r>
            </a:p>
            <a:p>
              <a:pPr algn="ctr"/>
              <a:endParaRPr lang="fr-FR" sz="1200" dirty="0"/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09C382BA-05FB-49D6-BC74-3EC9ED079972}"/>
                </a:ext>
              </a:extLst>
            </p:cNvPr>
            <p:cNvSpPr txBox="1"/>
            <p:nvPr/>
          </p:nvSpPr>
          <p:spPr>
            <a:xfrm>
              <a:off x="2153758" y="1861818"/>
              <a:ext cx="2808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7030A0"/>
                  </a:solidFill>
                </a:rPr>
                <a:t>h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2DEF79FD-247F-4B3C-8011-AAA1BFCFD5DA}"/>
                </a:ext>
              </a:extLst>
            </p:cNvPr>
            <p:cNvSpPr txBox="1"/>
            <p:nvPr/>
          </p:nvSpPr>
          <p:spPr>
            <a:xfrm>
              <a:off x="2434631" y="2293527"/>
              <a:ext cx="2808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7030A0"/>
                  </a:solidFill>
                </a:rPr>
                <a:t>b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238E19E2-1E3B-422A-BFEF-8B2F7CDC4B5E}"/>
                </a:ext>
              </a:extLst>
            </p:cNvPr>
            <p:cNvSpPr txBox="1"/>
            <p:nvPr/>
          </p:nvSpPr>
          <p:spPr>
            <a:xfrm>
              <a:off x="1177675" y="1943626"/>
              <a:ext cx="409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</a:rPr>
                <a:t>M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AD93E07-1FAB-4B99-8A69-4063380E4984}"/>
              </a:ext>
            </a:extLst>
          </p:cNvPr>
          <p:cNvGrpSpPr/>
          <p:nvPr/>
        </p:nvGrpSpPr>
        <p:grpSpPr>
          <a:xfrm>
            <a:off x="4577665" y="536218"/>
            <a:ext cx="6983457" cy="1694932"/>
            <a:chOff x="4577665" y="536218"/>
            <a:chExt cx="6983457" cy="1694932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E9A3C7FF-9EE0-4ADF-9DD5-55BB472B3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17660" y="536218"/>
              <a:ext cx="1478271" cy="1437909"/>
            </a:xfrm>
            <a:prstGeom prst="rect">
              <a:avLst/>
            </a:prstGeom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E2797C8D-3BD2-45F0-A9BA-E733C280359D}"/>
                </a:ext>
              </a:extLst>
            </p:cNvPr>
            <p:cNvSpPr txBox="1"/>
            <p:nvPr/>
          </p:nvSpPr>
          <p:spPr>
            <a:xfrm>
              <a:off x="8753106" y="893209"/>
              <a:ext cx="2808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Sélecteur à deux positions :</a:t>
              </a:r>
            </a:p>
            <a:p>
              <a:r>
                <a:rPr lang="fr-FR" sz="1200" dirty="0"/>
                <a:t>une pour choisir le mode manuel </a:t>
              </a:r>
              <a:r>
                <a:rPr lang="fr-FR" sz="1200" b="1" dirty="0">
                  <a:solidFill>
                    <a:srgbClr val="7030A0"/>
                  </a:solidFill>
                </a:rPr>
                <a:t>m</a:t>
              </a:r>
            </a:p>
            <a:p>
              <a:r>
                <a:rPr lang="fr-FR" sz="1200" dirty="0"/>
                <a:t>une pour choisir le mode automatique </a:t>
              </a:r>
              <a:r>
                <a:rPr lang="fr-FR" sz="1200" b="1" dirty="0">
                  <a:solidFill>
                    <a:srgbClr val="7030A0"/>
                  </a:solidFill>
                </a:rPr>
                <a:t>a</a:t>
              </a:r>
            </a:p>
            <a:p>
              <a:pPr algn="ctr"/>
              <a:endParaRPr lang="fr-FR" sz="1200" dirty="0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26CAF629-79ED-4A10-A3FF-69FED294AECF}"/>
                </a:ext>
              </a:extLst>
            </p:cNvPr>
            <p:cNvSpPr txBox="1"/>
            <p:nvPr/>
          </p:nvSpPr>
          <p:spPr>
            <a:xfrm>
              <a:off x="6851483" y="1954151"/>
              <a:ext cx="16266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Pupitre de commande</a:t>
              </a:r>
            </a:p>
          </p:txBody>
        </p:sp>
        <p:cxnSp>
          <p:nvCxnSpPr>
            <p:cNvPr id="3" name="Connecteur droit avec flèche 2">
              <a:extLst>
                <a:ext uri="{FF2B5EF4-FFF2-40B4-BE49-F238E27FC236}">
                  <a16:creationId xmlns:a16="http://schemas.microsoft.com/office/drawing/2014/main" id="{E6E83AD9-A06E-4184-B7DF-15BA4D2842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05775" y="1181098"/>
              <a:ext cx="613947" cy="21431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F0AC1E55-61B6-4FA1-9420-721D9F03A5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89577" y="983286"/>
              <a:ext cx="782461" cy="2822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206A0A95-DC71-42B7-8FCE-71869F3B67F7}"/>
                </a:ext>
              </a:extLst>
            </p:cNvPr>
            <p:cNvCxnSpPr>
              <a:cxnSpLocks/>
            </p:cNvCxnSpPr>
            <p:nvPr/>
          </p:nvCxnSpPr>
          <p:spPr>
            <a:xfrm>
              <a:off x="6489577" y="1265528"/>
              <a:ext cx="875988" cy="2740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8C4CECC-AA4C-4D15-83C5-542B64A08988}"/>
                </a:ext>
              </a:extLst>
            </p:cNvPr>
            <p:cNvSpPr txBox="1"/>
            <p:nvPr/>
          </p:nvSpPr>
          <p:spPr>
            <a:xfrm>
              <a:off x="4577665" y="1086627"/>
              <a:ext cx="21217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Bouton de montée ou descente (en mode manuel)</a:t>
              </a:r>
            </a:p>
            <a:p>
              <a:pPr algn="ctr"/>
              <a:endParaRPr lang="fr-FR" sz="1200" dirty="0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C01C4925-68BE-416A-BC3F-F60FF5B148F2}"/>
                </a:ext>
              </a:extLst>
            </p:cNvPr>
            <p:cNvSpPr txBox="1"/>
            <p:nvPr/>
          </p:nvSpPr>
          <p:spPr>
            <a:xfrm>
              <a:off x="7672167" y="1377514"/>
              <a:ext cx="2808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7030A0"/>
                  </a:solidFill>
                </a:rPr>
                <a:t>m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5F4C3245-8373-4395-B092-F8A1A6B043BC}"/>
                </a:ext>
              </a:extLst>
            </p:cNvPr>
            <p:cNvSpPr txBox="1"/>
            <p:nvPr/>
          </p:nvSpPr>
          <p:spPr>
            <a:xfrm>
              <a:off x="8008353" y="1386220"/>
              <a:ext cx="2808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7030A0"/>
                  </a:solidFill>
                </a:rPr>
                <a:t>a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5514A9CB-A7E6-4D7C-AD27-F73D68A5B11F}"/>
                </a:ext>
              </a:extLst>
            </p:cNvPr>
            <p:cNvSpPr txBox="1"/>
            <p:nvPr/>
          </p:nvSpPr>
          <p:spPr>
            <a:xfrm>
              <a:off x="6434265" y="806746"/>
              <a:ext cx="474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7030A0"/>
                  </a:solidFill>
                </a:rPr>
                <a:t>up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78120280-D7DD-47C6-B3F1-AD4FC9C503A0}"/>
                </a:ext>
              </a:extLst>
            </p:cNvPr>
            <p:cNvSpPr txBox="1"/>
            <p:nvPr/>
          </p:nvSpPr>
          <p:spPr>
            <a:xfrm>
              <a:off x="6402638" y="1389172"/>
              <a:ext cx="7824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7030A0"/>
                  </a:solidFill>
                </a:rPr>
                <a:t>down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825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>
            <a:extLst>
              <a:ext uri="{FF2B5EF4-FFF2-40B4-BE49-F238E27FC236}">
                <a16:creationId xmlns:a16="http://schemas.microsoft.com/office/drawing/2014/main" id="{3DBA6403-010F-4AC4-A0BE-29C748E0E1E1}"/>
              </a:ext>
            </a:extLst>
          </p:cNvPr>
          <p:cNvSpPr txBox="1"/>
          <p:nvPr/>
        </p:nvSpPr>
        <p:spPr>
          <a:xfrm>
            <a:off x="628650" y="474032"/>
            <a:ext cx="10644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– Proposer en langage naturel les structures conditionnelles du programme gérant le </a:t>
            </a:r>
            <a:r>
              <a:rPr lang="fr-FR" b="1" dirty="0">
                <a:solidFill>
                  <a:srgbClr val="7030A0"/>
                </a:solidFill>
              </a:rPr>
              <a:t>mode manuel</a:t>
            </a:r>
            <a:r>
              <a:rPr lang="fr-FR" dirty="0"/>
              <a:t>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349757" y="6341984"/>
            <a:ext cx="454201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OU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1045736" y="4705639"/>
            <a:ext cx="454201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SI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0765956" y="6345137"/>
            <a:ext cx="454201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ET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9374112" y="5753221"/>
            <a:ext cx="1433832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>
                <a:solidFill>
                  <a:srgbClr val="C00000"/>
                </a:solidFill>
              </a:rPr>
              <a:t>rentrer la toile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10952397" y="5534133"/>
            <a:ext cx="794720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SINON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0993057" y="5119886"/>
            <a:ext cx="832739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ALORS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935372" y="5816132"/>
            <a:ext cx="1894735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le store n’est pas sorti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136932" y="5820730"/>
            <a:ext cx="1550959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le store est rentré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4101551" y="6348290"/>
            <a:ext cx="2427067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appui sur bouton UP (rentrée)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2096470" y="4768209"/>
            <a:ext cx="1318154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Il y a du vent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6350848" y="4770321"/>
            <a:ext cx="2734765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appui sur bouton DWN (descente)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9398190" y="5252486"/>
            <a:ext cx="1433832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>
                <a:solidFill>
                  <a:srgbClr val="C00000"/>
                </a:solidFill>
              </a:rPr>
              <a:t>sortir la toile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9398190" y="4747485"/>
            <a:ext cx="1433832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>
                <a:solidFill>
                  <a:srgbClr val="C00000"/>
                </a:solidFill>
              </a:rPr>
              <a:t>ne rien faire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104154" y="6341985"/>
            <a:ext cx="2071750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le store n’est pas rentré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-61083" y="4331139"/>
            <a:ext cx="4839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Vocabulaire possible à dupliquer si nécessaire</a:t>
            </a:r>
          </a:p>
        </p:txBody>
      </p:sp>
      <p:sp>
        <p:nvSpPr>
          <p:cNvPr id="105" name="ZoneTexte 104"/>
          <p:cNvSpPr txBox="1"/>
          <p:nvPr/>
        </p:nvSpPr>
        <p:spPr>
          <a:xfrm>
            <a:off x="104154" y="5266119"/>
            <a:ext cx="1318154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Il y a du soleil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4106397" y="5816132"/>
            <a:ext cx="3061319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pas d’appui sur le bouton UP (rentrée)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6040507" y="5255858"/>
            <a:ext cx="3201816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pas d’appui sur bouton DWN (descente)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3641725" y="4786225"/>
            <a:ext cx="2441454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on est en mode automatique</a:t>
            </a:r>
          </a:p>
        </p:txBody>
      </p:sp>
      <p:sp>
        <p:nvSpPr>
          <p:cNvPr id="109" name="ZoneTexte 108"/>
          <p:cNvSpPr txBox="1"/>
          <p:nvPr/>
        </p:nvSpPr>
        <p:spPr>
          <a:xfrm>
            <a:off x="1680826" y="5273775"/>
            <a:ext cx="1872819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Il n’y a pas de soleil</a:t>
            </a:r>
          </a:p>
        </p:txBody>
      </p:sp>
      <p:sp>
        <p:nvSpPr>
          <p:cNvPr id="112" name="ZoneTexte 111"/>
          <p:cNvSpPr txBox="1"/>
          <p:nvPr/>
        </p:nvSpPr>
        <p:spPr>
          <a:xfrm>
            <a:off x="107697" y="4777883"/>
            <a:ext cx="1726729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Il n’y a pas de vent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2428155" y="6341985"/>
            <a:ext cx="1416539" cy="30777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le store est sorti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3868417" y="5266118"/>
            <a:ext cx="1920380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on est en mode manuel</a:t>
            </a:r>
          </a:p>
        </p:txBody>
      </p:sp>
    </p:spTree>
    <p:extLst>
      <p:ext uri="{BB962C8B-B14F-4D97-AF65-F5344CB8AC3E}">
        <p14:creationId xmlns:p14="http://schemas.microsoft.com/office/powerpoint/2010/main" val="93421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>
            <a:extLst>
              <a:ext uri="{FF2B5EF4-FFF2-40B4-BE49-F238E27FC236}">
                <a16:creationId xmlns:a16="http://schemas.microsoft.com/office/drawing/2014/main" id="{3DBA6403-010F-4AC4-A0BE-29C748E0E1E1}"/>
              </a:ext>
            </a:extLst>
          </p:cNvPr>
          <p:cNvSpPr txBox="1"/>
          <p:nvPr/>
        </p:nvSpPr>
        <p:spPr>
          <a:xfrm>
            <a:off x="438704" y="474032"/>
            <a:ext cx="10898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– Proposer en langage naturel les structures conditionnelles du programme gérant le </a:t>
            </a:r>
            <a:r>
              <a:rPr lang="fr-FR" b="1" dirty="0">
                <a:solidFill>
                  <a:srgbClr val="7030A0"/>
                </a:solidFill>
              </a:rPr>
              <a:t>mode automatique</a:t>
            </a:r>
            <a:r>
              <a:rPr lang="fr-FR" dirty="0"/>
              <a:t>.</a:t>
            </a:r>
          </a:p>
        </p:txBody>
      </p:sp>
      <p:sp>
        <p:nvSpPr>
          <p:cNvPr id="159" name="ZoneTexte 158"/>
          <p:cNvSpPr txBox="1"/>
          <p:nvPr/>
        </p:nvSpPr>
        <p:spPr>
          <a:xfrm>
            <a:off x="11349757" y="6341984"/>
            <a:ext cx="454201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OU</a:t>
            </a:r>
          </a:p>
        </p:txBody>
      </p:sp>
      <p:sp>
        <p:nvSpPr>
          <p:cNvPr id="160" name="ZoneTexte 159"/>
          <p:cNvSpPr txBox="1"/>
          <p:nvPr/>
        </p:nvSpPr>
        <p:spPr>
          <a:xfrm>
            <a:off x="11045736" y="4705639"/>
            <a:ext cx="454201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SI</a:t>
            </a:r>
          </a:p>
        </p:txBody>
      </p:sp>
      <p:sp>
        <p:nvSpPr>
          <p:cNvPr id="161" name="ZoneTexte 160"/>
          <p:cNvSpPr txBox="1"/>
          <p:nvPr/>
        </p:nvSpPr>
        <p:spPr>
          <a:xfrm>
            <a:off x="10765956" y="6345137"/>
            <a:ext cx="454201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ET</a:t>
            </a:r>
          </a:p>
        </p:txBody>
      </p:sp>
      <p:sp>
        <p:nvSpPr>
          <p:cNvPr id="162" name="ZoneTexte 161"/>
          <p:cNvSpPr txBox="1"/>
          <p:nvPr/>
        </p:nvSpPr>
        <p:spPr>
          <a:xfrm>
            <a:off x="9374112" y="5753221"/>
            <a:ext cx="1433832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>
                <a:solidFill>
                  <a:srgbClr val="C00000"/>
                </a:solidFill>
              </a:rPr>
              <a:t>rentrer la toile</a:t>
            </a:r>
          </a:p>
        </p:txBody>
      </p:sp>
      <p:sp>
        <p:nvSpPr>
          <p:cNvPr id="163" name="ZoneTexte 162"/>
          <p:cNvSpPr txBox="1"/>
          <p:nvPr/>
        </p:nvSpPr>
        <p:spPr>
          <a:xfrm>
            <a:off x="10952397" y="5534133"/>
            <a:ext cx="794720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SINON</a:t>
            </a:r>
          </a:p>
        </p:txBody>
      </p:sp>
      <p:sp>
        <p:nvSpPr>
          <p:cNvPr id="164" name="ZoneTexte 163"/>
          <p:cNvSpPr txBox="1"/>
          <p:nvPr/>
        </p:nvSpPr>
        <p:spPr>
          <a:xfrm>
            <a:off x="10993057" y="5119886"/>
            <a:ext cx="832739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ALORS</a:t>
            </a:r>
          </a:p>
        </p:txBody>
      </p:sp>
      <p:sp>
        <p:nvSpPr>
          <p:cNvPr id="165" name="ZoneTexte 164"/>
          <p:cNvSpPr txBox="1"/>
          <p:nvPr/>
        </p:nvSpPr>
        <p:spPr>
          <a:xfrm>
            <a:off x="1935372" y="5816132"/>
            <a:ext cx="1894735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le store n’est pas sorti</a:t>
            </a:r>
          </a:p>
        </p:txBody>
      </p:sp>
      <p:sp>
        <p:nvSpPr>
          <p:cNvPr id="166" name="ZoneTexte 165"/>
          <p:cNvSpPr txBox="1"/>
          <p:nvPr/>
        </p:nvSpPr>
        <p:spPr>
          <a:xfrm>
            <a:off x="136932" y="5820730"/>
            <a:ext cx="1550959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le store est rentré</a:t>
            </a:r>
          </a:p>
        </p:txBody>
      </p:sp>
      <p:sp>
        <p:nvSpPr>
          <p:cNvPr id="167" name="ZoneTexte 166"/>
          <p:cNvSpPr txBox="1"/>
          <p:nvPr/>
        </p:nvSpPr>
        <p:spPr>
          <a:xfrm>
            <a:off x="4101551" y="6348290"/>
            <a:ext cx="2427067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appui sur bouton UP (rentrée)</a:t>
            </a:r>
          </a:p>
        </p:txBody>
      </p:sp>
      <p:sp>
        <p:nvSpPr>
          <p:cNvPr id="168" name="ZoneTexte 167"/>
          <p:cNvSpPr txBox="1"/>
          <p:nvPr/>
        </p:nvSpPr>
        <p:spPr>
          <a:xfrm>
            <a:off x="2096470" y="4768209"/>
            <a:ext cx="1318154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Il y a du vent</a:t>
            </a:r>
          </a:p>
        </p:txBody>
      </p:sp>
      <p:sp>
        <p:nvSpPr>
          <p:cNvPr id="169" name="ZoneTexte 168"/>
          <p:cNvSpPr txBox="1"/>
          <p:nvPr/>
        </p:nvSpPr>
        <p:spPr>
          <a:xfrm>
            <a:off x="6350848" y="4770321"/>
            <a:ext cx="2734765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appui sur bouton DWN (descente)</a:t>
            </a:r>
          </a:p>
        </p:txBody>
      </p:sp>
      <p:sp>
        <p:nvSpPr>
          <p:cNvPr id="170" name="ZoneTexte 169"/>
          <p:cNvSpPr txBox="1"/>
          <p:nvPr/>
        </p:nvSpPr>
        <p:spPr>
          <a:xfrm>
            <a:off x="9398190" y="5252486"/>
            <a:ext cx="1433832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>
                <a:solidFill>
                  <a:srgbClr val="C00000"/>
                </a:solidFill>
              </a:rPr>
              <a:t>sortir la toile</a:t>
            </a:r>
          </a:p>
        </p:txBody>
      </p:sp>
      <p:sp>
        <p:nvSpPr>
          <p:cNvPr id="171" name="ZoneTexte 170"/>
          <p:cNvSpPr txBox="1"/>
          <p:nvPr/>
        </p:nvSpPr>
        <p:spPr>
          <a:xfrm>
            <a:off x="9398190" y="4747485"/>
            <a:ext cx="1433832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>
                <a:solidFill>
                  <a:srgbClr val="C00000"/>
                </a:solidFill>
              </a:rPr>
              <a:t>ne rien faire</a:t>
            </a:r>
          </a:p>
        </p:txBody>
      </p:sp>
      <p:sp>
        <p:nvSpPr>
          <p:cNvPr id="172" name="ZoneTexte 171"/>
          <p:cNvSpPr txBox="1"/>
          <p:nvPr/>
        </p:nvSpPr>
        <p:spPr>
          <a:xfrm>
            <a:off x="104154" y="6341985"/>
            <a:ext cx="2071750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le store n’est pas rentré</a:t>
            </a:r>
          </a:p>
        </p:txBody>
      </p:sp>
      <p:sp>
        <p:nvSpPr>
          <p:cNvPr id="173" name="ZoneTexte 172"/>
          <p:cNvSpPr txBox="1"/>
          <p:nvPr/>
        </p:nvSpPr>
        <p:spPr>
          <a:xfrm>
            <a:off x="-61083" y="4331139"/>
            <a:ext cx="4839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Vocabulaire possible à dupliquer si nécessaire</a:t>
            </a:r>
          </a:p>
        </p:txBody>
      </p:sp>
      <p:sp>
        <p:nvSpPr>
          <p:cNvPr id="174" name="ZoneTexte 173"/>
          <p:cNvSpPr txBox="1"/>
          <p:nvPr/>
        </p:nvSpPr>
        <p:spPr>
          <a:xfrm>
            <a:off x="104154" y="5266119"/>
            <a:ext cx="1318154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Il y a du soleil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4106397" y="5816132"/>
            <a:ext cx="3061319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pas d’appui sur le bouton UP (rentrée)</a:t>
            </a:r>
          </a:p>
        </p:txBody>
      </p:sp>
      <p:sp>
        <p:nvSpPr>
          <p:cNvPr id="176" name="ZoneTexte 175"/>
          <p:cNvSpPr txBox="1"/>
          <p:nvPr/>
        </p:nvSpPr>
        <p:spPr>
          <a:xfrm>
            <a:off x="6040507" y="5255858"/>
            <a:ext cx="3201816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pas d’appui sur bouton DWN (descente)</a:t>
            </a:r>
          </a:p>
        </p:txBody>
      </p:sp>
      <p:sp>
        <p:nvSpPr>
          <p:cNvPr id="177" name="ZoneTexte 176"/>
          <p:cNvSpPr txBox="1"/>
          <p:nvPr/>
        </p:nvSpPr>
        <p:spPr>
          <a:xfrm>
            <a:off x="3641725" y="4786225"/>
            <a:ext cx="2441454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on est en mode automatique</a:t>
            </a:r>
          </a:p>
        </p:txBody>
      </p:sp>
      <p:sp>
        <p:nvSpPr>
          <p:cNvPr id="178" name="ZoneTexte 177"/>
          <p:cNvSpPr txBox="1"/>
          <p:nvPr/>
        </p:nvSpPr>
        <p:spPr>
          <a:xfrm>
            <a:off x="1680826" y="5273775"/>
            <a:ext cx="1872819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Il n’y a pas de soleil</a:t>
            </a:r>
          </a:p>
        </p:txBody>
      </p:sp>
      <p:sp>
        <p:nvSpPr>
          <p:cNvPr id="179" name="ZoneTexte 178"/>
          <p:cNvSpPr txBox="1"/>
          <p:nvPr/>
        </p:nvSpPr>
        <p:spPr>
          <a:xfrm>
            <a:off x="107697" y="4777883"/>
            <a:ext cx="1726729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Il n’y a pas de vent</a:t>
            </a:r>
          </a:p>
        </p:txBody>
      </p:sp>
      <p:sp>
        <p:nvSpPr>
          <p:cNvPr id="180" name="ZoneTexte 179"/>
          <p:cNvSpPr txBox="1"/>
          <p:nvPr/>
        </p:nvSpPr>
        <p:spPr>
          <a:xfrm>
            <a:off x="2428155" y="6341985"/>
            <a:ext cx="1416539" cy="30777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le store est sorti</a:t>
            </a:r>
          </a:p>
        </p:txBody>
      </p:sp>
      <p:sp>
        <p:nvSpPr>
          <p:cNvPr id="181" name="ZoneTexte 180"/>
          <p:cNvSpPr txBox="1"/>
          <p:nvPr/>
        </p:nvSpPr>
        <p:spPr>
          <a:xfrm>
            <a:off x="3868417" y="5266118"/>
            <a:ext cx="1920380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bg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5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fr-FR" sz="1400" dirty="0"/>
              <a:t>on est en mode manuel</a:t>
            </a:r>
          </a:p>
        </p:txBody>
      </p:sp>
    </p:spTree>
    <p:extLst>
      <p:ext uri="{BB962C8B-B14F-4D97-AF65-F5344CB8AC3E}">
        <p14:creationId xmlns:p14="http://schemas.microsoft.com/office/powerpoint/2010/main" val="17456422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375</Words>
  <Application>Microsoft Office PowerPoint</Application>
  <PresentationFormat>Grand écran</PresentationFormat>
  <Paragraphs>73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 SBTSSI</dc:creator>
  <cp:lastModifiedBy>A SBTS</cp:lastModifiedBy>
  <cp:revision>48</cp:revision>
  <dcterms:created xsi:type="dcterms:W3CDTF">2022-04-04T11:29:10Z</dcterms:created>
  <dcterms:modified xsi:type="dcterms:W3CDTF">2023-03-10T10:25:00Z</dcterms:modified>
</cp:coreProperties>
</file>